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8"/>
  </p:notesMasterIdLst>
  <p:sldIdLst>
    <p:sldId id="256" r:id="rId2"/>
    <p:sldId id="261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74" r:id="rId22"/>
    <p:sldId id="285" r:id="rId23"/>
    <p:sldId id="282" r:id="rId24"/>
    <p:sldId id="283" r:id="rId25"/>
    <p:sldId id="284" r:id="rId26"/>
    <p:sldId id="286" r:id="rId27"/>
    <p:sldId id="291" r:id="rId28"/>
    <p:sldId id="292" r:id="rId29"/>
    <p:sldId id="290" r:id="rId30"/>
    <p:sldId id="293" r:id="rId31"/>
    <p:sldId id="287" r:id="rId32"/>
    <p:sldId id="295" r:id="rId33"/>
    <p:sldId id="297" r:id="rId34"/>
    <p:sldId id="294" r:id="rId35"/>
    <p:sldId id="296" r:id="rId36"/>
    <p:sldId id="289" r:id="rId37"/>
    <p:sldId id="298" r:id="rId38"/>
    <p:sldId id="301" r:id="rId39"/>
    <p:sldId id="299" r:id="rId40"/>
    <p:sldId id="302" r:id="rId41"/>
    <p:sldId id="304" r:id="rId42"/>
    <p:sldId id="311" r:id="rId43"/>
    <p:sldId id="312" r:id="rId44"/>
    <p:sldId id="303" r:id="rId45"/>
    <p:sldId id="307" r:id="rId46"/>
    <p:sldId id="306" r:id="rId47"/>
    <p:sldId id="305" r:id="rId48"/>
    <p:sldId id="308" r:id="rId49"/>
    <p:sldId id="309" r:id="rId50"/>
    <p:sldId id="310" r:id="rId51"/>
    <p:sldId id="328" r:id="rId52"/>
    <p:sldId id="313" r:id="rId53"/>
    <p:sldId id="315" r:id="rId54"/>
    <p:sldId id="314" r:id="rId55"/>
    <p:sldId id="319" r:id="rId56"/>
    <p:sldId id="320" r:id="rId57"/>
    <p:sldId id="316" r:id="rId58"/>
    <p:sldId id="317" r:id="rId59"/>
    <p:sldId id="318" r:id="rId60"/>
    <p:sldId id="321" r:id="rId61"/>
    <p:sldId id="323" r:id="rId62"/>
    <p:sldId id="324" r:id="rId63"/>
    <p:sldId id="325" r:id="rId64"/>
    <p:sldId id="326" r:id="rId65"/>
    <p:sldId id="327" r:id="rId66"/>
    <p:sldId id="260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B57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380"/>
    <p:restoredTop sz="94643"/>
  </p:normalViewPr>
  <p:slideViewPr>
    <p:cSldViewPr snapToGrid="0">
      <p:cViewPr varScale="1">
        <p:scale>
          <a:sx n="68" d="100"/>
          <a:sy n="68" d="100"/>
        </p:scale>
        <p:origin x="208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eg"/><Relationship Id="rId3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053E92-9E15-9C42-984A-195E1BA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4800600" cy="491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52400"/>
            <a:ext cx="66294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5: Phylogenetics I – Tree Thinking and Maximum Parsimony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520A92-DDD0-BE4E-A5AA-95B76DCE0196}"/>
              </a:ext>
            </a:extLst>
          </p:cNvPr>
          <p:cNvSpPr/>
          <p:nvPr/>
        </p:nvSpPr>
        <p:spPr>
          <a:xfrm>
            <a:off x="838200" y="6548511"/>
            <a:ext cx="781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Slides stolen from Steve </a:t>
            </a:r>
            <a:r>
              <a:rPr lang="en-US" sz="1400" dirty="0" err="1"/>
              <a:t>Mussmann’s</a:t>
            </a:r>
            <a:r>
              <a:rPr lang="en-US" sz="1400" dirty="0"/>
              <a:t> 2016 </a:t>
            </a:r>
            <a:r>
              <a:rPr lang="en-US" sz="1400" dirty="0" err="1"/>
              <a:t>ConsGen</a:t>
            </a:r>
            <a:r>
              <a:rPr lang="en-US" sz="1400" dirty="0"/>
              <a:t> and Jeff Silberman’s Molecular Phylogenetics course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0"/>
            <a:ext cx="36576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021207-D75A-AA4B-AE87-5055F819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62200"/>
            <a:ext cx="3810000" cy="2363542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xmlns="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7059861-643F-614A-969D-8ED731EC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2200"/>
            <a:ext cx="3807069" cy="2338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62000"/>
            <a:ext cx="41148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also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xmlns="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What does this mean? </a:t>
            </a:r>
            <a:r>
              <a:rPr lang="en-US" sz="2400" dirty="0"/>
              <a:t>Trees are read from root to terminal node, NOT right to left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9812E015-E7A7-364E-BB97-79309937B907}"/>
              </a:ext>
            </a:extLst>
          </p:cNvPr>
          <p:cNvCxnSpPr>
            <a:cxnSpLocks/>
          </p:cNvCxnSpPr>
          <p:nvPr/>
        </p:nvCxnSpPr>
        <p:spPr>
          <a:xfrm>
            <a:off x="1295400" y="43434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6E8157-CE79-A344-B722-159AD67F8D68}"/>
              </a:ext>
            </a:extLst>
          </p:cNvPr>
          <p:cNvSpPr/>
          <p:nvPr/>
        </p:nvSpPr>
        <p:spPr>
          <a:xfrm>
            <a:off x="381000" y="3657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 and down means everything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738F738-AA71-114B-B4EA-A2895E0F8DF1}"/>
              </a:ext>
            </a:extLst>
          </p:cNvPr>
          <p:cNvCxnSpPr>
            <a:cxnSpLocks/>
          </p:cNvCxnSpPr>
          <p:nvPr/>
        </p:nvCxnSpPr>
        <p:spPr>
          <a:xfrm flipV="1">
            <a:off x="1295400" y="26670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7C2B03D-1B48-2B4F-86DB-D81784D406BD}"/>
              </a:ext>
            </a:extLst>
          </p:cNvPr>
          <p:cNvCxnSpPr>
            <a:cxnSpLocks/>
          </p:cNvCxnSpPr>
          <p:nvPr/>
        </p:nvCxnSpPr>
        <p:spPr>
          <a:xfrm rot="16200000">
            <a:off x="61341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4F2A350-FBDA-4E49-A2C9-C021B982D6A5}"/>
              </a:ext>
            </a:extLst>
          </p:cNvPr>
          <p:cNvSpPr/>
          <p:nvPr/>
        </p:nvSpPr>
        <p:spPr>
          <a:xfrm>
            <a:off x="3810000" y="5562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Left and right means nothing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E7DD7408-CF9B-A544-AF0C-6DA512216C47}"/>
              </a:ext>
            </a:extLst>
          </p:cNvPr>
          <p:cNvCxnSpPr>
            <a:cxnSpLocks/>
          </p:cNvCxnSpPr>
          <p:nvPr/>
        </p:nvCxnSpPr>
        <p:spPr>
          <a:xfrm rot="5400000" flipH="1">
            <a:off x="31623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3200" dirty="0"/>
              <a:t>Trees illustrate patterns of shared ancestry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CBA4BD-BBCD-E843-A726-47A1C84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43400"/>
            <a:ext cx="3861289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9F70ED-888C-5847-A510-EA5AB807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343400"/>
            <a:ext cx="3859375" cy="2405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DF7E3B-5D5E-464E-AF5E-AE884E7B87C9}"/>
              </a:ext>
            </a:extLst>
          </p:cNvPr>
          <p:cNvSpPr/>
          <p:nvPr/>
        </p:nvSpPr>
        <p:spPr>
          <a:xfrm>
            <a:off x="609600" y="1828800"/>
            <a:ext cx="8160247" cy="204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</a:rPr>
              <a:t>A and B share a recent common ancestor (=</a:t>
            </a:r>
            <a:r>
              <a:rPr lang="en-US" sz="2800" b="1" dirty="0">
                <a:solidFill>
                  <a:srgbClr val="00B0F0"/>
                </a:solidFill>
              </a:rPr>
              <a:t>sister taxa</a:t>
            </a:r>
            <a:r>
              <a:rPr lang="en-US" sz="2800" dirty="0">
                <a:solidFill>
                  <a:srgbClr val="00B0F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</a:rPr>
              <a:t>D and E share a recent common ancestor (=</a:t>
            </a:r>
            <a:r>
              <a:rPr lang="en-US" sz="2800" b="1" dirty="0">
                <a:solidFill>
                  <a:srgbClr val="00B050"/>
                </a:solidFill>
              </a:rPr>
              <a:t>sister taxa</a:t>
            </a:r>
            <a:r>
              <a:rPr lang="en-US" sz="2800" dirty="0">
                <a:solidFill>
                  <a:srgbClr val="00B05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 </a:t>
            </a:r>
            <a:r>
              <a:rPr lang="en-US" sz="2800" b="1" dirty="0">
                <a:solidFill>
                  <a:srgbClr val="FF0000"/>
                </a:solidFill>
              </a:rPr>
              <a:t>sister</a:t>
            </a:r>
            <a:r>
              <a:rPr lang="en-US" sz="2800" dirty="0">
                <a:solidFill>
                  <a:srgbClr val="FF0000"/>
                </a:solidFill>
              </a:rPr>
              <a:t> to D+E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All share a common ancestor at the root</a:t>
            </a:r>
          </a:p>
        </p:txBody>
      </p:sp>
    </p:spTree>
    <p:extLst>
      <p:ext uri="{BB962C8B-B14F-4D97-AF65-F5344CB8AC3E}">
        <p14:creationId xmlns:p14="http://schemas.microsoft.com/office/powerpoint/2010/main" val="19747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4800"/>
            <a:ext cx="7543800" cy="1083530"/>
          </a:xfrm>
        </p:spPr>
        <p:txBody>
          <a:bodyPr>
            <a:noAutofit/>
          </a:bodyPr>
          <a:lstStyle/>
          <a:p>
            <a:r>
              <a:rPr lang="en-US" sz="2800" dirty="0"/>
              <a:t>Length of branches can show different information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D153FD-06F1-2E4F-B79C-BE2F9EC3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534400" cy="36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556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Cladogram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15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Phylogram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64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Ultrametric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BB98E9E-693F-F94D-8063-0CD4E23995A7}"/>
              </a:ext>
            </a:extLst>
          </p:cNvPr>
          <p:cNvSpPr/>
          <p:nvPr/>
        </p:nvSpPr>
        <p:spPr>
          <a:xfrm>
            <a:off x="304800" y="5943600"/>
            <a:ext cx="8631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show the same relationships, or branching orders, among taxa</a:t>
            </a:r>
          </a:p>
        </p:txBody>
      </p:sp>
    </p:spTree>
    <p:extLst>
      <p:ext uri="{BB962C8B-B14F-4D97-AF65-F5344CB8AC3E}">
        <p14:creationId xmlns:p14="http://schemas.microsoft.com/office/powerpoint/2010/main" val="23936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04800"/>
            <a:ext cx="6629400" cy="1083530"/>
          </a:xfrm>
        </p:spPr>
        <p:txBody>
          <a:bodyPr>
            <a:noAutofit/>
          </a:bodyPr>
          <a:lstStyle/>
          <a:p>
            <a:r>
              <a:rPr lang="en-US" sz="2800" dirty="0"/>
              <a:t>Trees can also vary in level of resolution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63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Unresolved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24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Partially Resolved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33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Resolved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BB98E9E-693F-F94D-8063-0CD4E23995A7}"/>
              </a:ext>
            </a:extLst>
          </p:cNvPr>
          <p:cNvSpPr/>
          <p:nvPr/>
        </p:nvSpPr>
        <p:spPr>
          <a:xfrm>
            <a:off x="533400" y="5486400"/>
            <a:ext cx="827745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“Hard”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Unresolvable, due to simultaneous divergence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“Soft”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Resolvable, due to uncertainty in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BE86608-5BB7-7449-AE4B-CFB030FA81AE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FC6E78A-A2B6-A242-BB5D-800CE6E4FFE3}"/>
              </a:ext>
            </a:extLst>
          </p:cNvPr>
          <p:cNvCxnSpPr>
            <a:cxnSpLocks/>
          </p:cNvCxnSpPr>
          <p:nvPr/>
        </p:nvCxnSpPr>
        <p:spPr>
          <a:xfrm flipV="1">
            <a:off x="1632358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EBD32BE-06CC-D045-A4EE-5B4E73CBD17E}"/>
              </a:ext>
            </a:extLst>
          </p:cNvPr>
          <p:cNvCxnSpPr>
            <a:cxnSpLocks/>
          </p:cNvCxnSpPr>
          <p:nvPr/>
        </p:nvCxnSpPr>
        <p:spPr>
          <a:xfrm flipH="1" flipV="1">
            <a:off x="1056664" y="2743200"/>
            <a:ext cx="619736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3CEBAEA-5ED7-A14D-B0AD-B325BFB4518C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0"/>
            <a:ext cx="621881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EE0E2DC-F7AD-5A41-BC7C-903EAEAFB8B1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1"/>
            <a:ext cx="151819" cy="17525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0FB01B-F1E7-7C4A-9E2D-A50B4767FE90}"/>
              </a:ext>
            </a:extLst>
          </p:cNvPr>
          <p:cNvGrpSpPr/>
          <p:nvPr/>
        </p:nvGrpSpPr>
        <p:grpSpPr>
          <a:xfrm flipH="1">
            <a:off x="3473042" y="2743200"/>
            <a:ext cx="2362200" cy="1807514"/>
            <a:chOff x="3473042" y="2743200"/>
            <a:chExt cx="2362200" cy="180751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3E5DE88B-A460-0844-8C45-ADDE753FE1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30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4B6E7403-A528-FC4D-B2F3-AFDC0F7C9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2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AAB10BD-50DC-F240-8C51-FA83D1AB5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4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723ADD7-DB8A-4B4B-A2FE-5F09CA77E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123" y="2743200"/>
              <a:ext cx="0" cy="762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726F2991-54AB-634F-AB70-938B0C9C7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40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73B692B-E148-5646-9AC0-DF45F7A920FA}"/>
              </a:ext>
            </a:extLst>
          </p:cNvPr>
          <p:cNvGrpSpPr/>
          <p:nvPr/>
        </p:nvGrpSpPr>
        <p:grpSpPr>
          <a:xfrm flipH="1">
            <a:off x="6368642" y="2743200"/>
            <a:ext cx="2362200" cy="1807514"/>
            <a:chOff x="6368642" y="2743200"/>
            <a:chExt cx="2362200" cy="180751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86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7E4822E7-6856-784C-AAAC-8CB6B7E03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0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9723" y="2743200"/>
              <a:ext cx="246916" cy="3864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96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1BDDE5E0-4D3B-8646-9805-D29E9F28C296}"/>
              </a:ext>
            </a:extLst>
          </p:cNvPr>
          <p:cNvSpPr/>
          <p:nvPr/>
        </p:nvSpPr>
        <p:spPr>
          <a:xfrm>
            <a:off x="2133600" y="4267200"/>
            <a:ext cx="128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Polytomy</a:t>
            </a:r>
            <a:r>
              <a:rPr lang="en-US" b="1" dirty="0"/>
              <a:t>”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56757AA3-D933-BF45-AA23-9C918DD43472}"/>
              </a:ext>
            </a:extLst>
          </p:cNvPr>
          <p:cNvCxnSpPr>
            <a:cxnSpLocks/>
          </p:cNvCxnSpPr>
          <p:nvPr/>
        </p:nvCxnSpPr>
        <p:spPr>
          <a:xfrm flipV="1">
            <a:off x="3276600" y="3505200"/>
            <a:ext cx="625013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0D11A3C-6362-A848-BBC6-DFA5A5B2896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691814" y="4451866"/>
            <a:ext cx="441786" cy="120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B02955F-AE61-CF4C-938B-FF08DC7DB192}"/>
              </a:ext>
            </a:extLst>
          </p:cNvPr>
          <p:cNvSpPr/>
          <p:nvPr/>
        </p:nvSpPr>
        <p:spPr>
          <a:xfrm>
            <a:off x="6629400" y="4572000"/>
            <a:ext cx="192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“Fully bifurcating”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860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Rooted vs unrooted trees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4568BF9-5234-9D46-8114-7918C15CFEF8}"/>
              </a:ext>
            </a:extLst>
          </p:cNvPr>
          <p:cNvSpPr/>
          <p:nvPr/>
        </p:nvSpPr>
        <p:spPr>
          <a:xfrm>
            <a:off x="5180743" y="1980345"/>
            <a:ext cx="3521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Rooted</a:t>
            </a:r>
            <a:r>
              <a:rPr lang="en-US" sz="2400" dirty="0"/>
              <a:t> trees have “direction” corresponding to evolutionary time </a:t>
            </a:r>
            <a:endParaRPr lang="en-US" sz="24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6D089F4-2F38-5549-9A49-5C159DDB2A32}"/>
              </a:ext>
            </a:extLst>
          </p:cNvPr>
          <p:cNvGrpSpPr/>
          <p:nvPr/>
        </p:nvGrpSpPr>
        <p:grpSpPr>
          <a:xfrm>
            <a:off x="752217" y="1488897"/>
            <a:ext cx="3736632" cy="2439994"/>
            <a:chOff x="752217" y="1488897"/>
            <a:chExt cx="3736632" cy="243999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92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617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2654" y="1717497"/>
              <a:ext cx="358426" cy="4516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817" y="1717497"/>
              <a:ext cx="838200" cy="97940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7E695848-5B31-614C-A475-45CF94515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017" y="1641297"/>
              <a:ext cx="1447800" cy="16551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20C3B2C-8F1F-8F4F-8F21-102D98E3460B}"/>
                </a:ext>
              </a:extLst>
            </p:cNvPr>
            <p:cNvSpPr/>
            <p:nvPr/>
          </p:nvSpPr>
          <p:spPr>
            <a:xfrm>
              <a:off x="2504817" y="3622497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2D4D1B33-D9DC-9246-87F6-B29592D3D0E0}"/>
                </a:ext>
              </a:extLst>
            </p:cNvPr>
            <p:cNvSpPr/>
            <p:nvPr/>
          </p:nvSpPr>
          <p:spPr>
            <a:xfrm>
              <a:off x="752217" y="1488897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9E592D9-732D-DE4A-890C-0C14E8FBBE08}"/>
                </a:ext>
              </a:extLst>
            </p:cNvPr>
            <p:cNvSpPr/>
            <p:nvPr/>
          </p:nvSpPr>
          <p:spPr>
            <a:xfrm>
              <a:off x="1438017" y="1488897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BBDD7888-1E06-D84C-8497-9E795D2DCC2E}"/>
                </a:ext>
              </a:extLst>
            </p:cNvPr>
            <p:cNvSpPr/>
            <p:nvPr/>
          </p:nvSpPr>
          <p:spPr>
            <a:xfrm>
              <a:off x="2428617" y="1488897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E804B4E4-56E6-324D-8EEB-299AB110A137}"/>
                </a:ext>
              </a:extLst>
            </p:cNvPr>
            <p:cNvSpPr/>
            <p:nvPr/>
          </p:nvSpPr>
          <p:spPr>
            <a:xfrm>
              <a:off x="3419217" y="1488897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AD7384AE-AF5C-764B-8DA8-D365B59E0D4F}"/>
                </a:ext>
              </a:extLst>
            </p:cNvPr>
            <p:cNvSpPr/>
            <p:nvPr/>
          </p:nvSpPr>
          <p:spPr>
            <a:xfrm>
              <a:off x="4181217" y="1488897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5C0A9E2-F918-0F4A-90AF-1AC14C108DB1}"/>
              </a:ext>
            </a:extLst>
          </p:cNvPr>
          <p:cNvGrpSpPr/>
          <p:nvPr/>
        </p:nvGrpSpPr>
        <p:grpSpPr>
          <a:xfrm>
            <a:off x="1045887" y="4363948"/>
            <a:ext cx="3307685" cy="1816695"/>
            <a:chOff x="1045887" y="4363948"/>
            <a:chExt cx="3307685" cy="181669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0C68AE74-616F-5643-93A4-8BE6B1F22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863" y="465504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0A50FBC7-51BA-4747-978C-B07AF19C24A2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37" y="529547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E071FA50-92A5-5446-8357-DD544A6D83DF}"/>
                </a:ext>
              </a:extLst>
            </p:cNvPr>
            <p:cNvCxnSpPr>
              <a:cxnSpLocks/>
            </p:cNvCxnSpPr>
            <p:nvPr/>
          </p:nvCxnSpPr>
          <p:spPr>
            <a:xfrm>
              <a:off x="1900719" y="5316020"/>
              <a:ext cx="155824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DE37ACF-9250-A142-8E1C-DEE93C04E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3756" y="464306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E8B2566A-D20D-3E4D-BE19-278286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578" y="529375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ABA1659-C11E-2B43-8DA6-17D5AE659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2686" y="4572000"/>
              <a:ext cx="0" cy="7458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F78446C-8932-AD4E-AAF7-9217D2AFA8B3}"/>
                </a:ext>
              </a:extLst>
            </p:cNvPr>
            <p:cNvSpPr/>
            <p:nvPr/>
          </p:nvSpPr>
          <p:spPr>
            <a:xfrm>
              <a:off x="3581891" y="5439310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3FFC9C90-4211-5549-B6F6-DCAF7A526275}"/>
                </a:ext>
              </a:extLst>
            </p:cNvPr>
            <p:cNvSpPr/>
            <p:nvPr/>
          </p:nvSpPr>
          <p:spPr>
            <a:xfrm>
              <a:off x="4045940" y="5874249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D3A5C0C7-F334-3243-9C19-1E3D19C4CB4E}"/>
                </a:ext>
              </a:extLst>
            </p:cNvPr>
            <p:cNvSpPr/>
            <p:nvPr/>
          </p:nvSpPr>
          <p:spPr>
            <a:xfrm>
              <a:off x="3982583" y="4446141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5F34413-28C1-2F46-9060-94AAB4A1FFEE}"/>
                </a:ext>
              </a:extLst>
            </p:cNvPr>
            <p:cNvSpPr/>
            <p:nvPr/>
          </p:nvSpPr>
          <p:spPr>
            <a:xfrm>
              <a:off x="2519373" y="4363948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9B37413E-65AE-7441-A57C-7C9F94996193}"/>
                </a:ext>
              </a:extLst>
            </p:cNvPr>
            <p:cNvSpPr/>
            <p:nvPr/>
          </p:nvSpPr>
          <p:spPr>
            <a:xfrm>
              <a:off x="1045887" y="4456415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E61E6B78-7795-E14F-A2C5-E8E10351695F}"/>
                </a:ext>
              </a:extLst>
            </p:cNvPr>
            <p:cNvSpPr/>
            <p:nvPr/>
          </p:nvSpPr>
          <p:spPr>
            <a:xfrm>
              <a:off x="1069004" y="5874249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9813F3C8-B2F9-224B-B5CF-8BFE4D7B7CAA}"/>
              </a:ext>
            </a:extLst>
          </p:cNvPr>
          <p:cNvSpPr/>
          <p:nvPr/>
        </p:nvSpPr>
        <p:spPr>
          <a:xfrm>
            <a:off x="5199579" y="4475253"/>
            <a:ext cx="352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Unrooted</a:t>
            </a:r>
            <a:r>
              <a:rPr lang="en-US" sz="2400" dirty="0"/>
              <a:t> trees lack direction, prohibiting inference of ancestor-descendant relationships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51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Why is rooting useful?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4568BF9-5234-9D46-8114-7918C15CFEF8}"/>
              </a:ext>
            </a:extLst>
          </p:cNvPr>
          <p:cNvSpPr/>
          <p:nvPr/>
        </p:nvSpPr>
        <p:spPr>
          <a:xfrm>
            <a:off x="608742" y="1475520"/>
            <a:ext cx="7792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Rooting </a:t>
            </a:r>
            <a:r>
              <a:rPr lang="en-US" sz="2400" dirty="0"/>
              <a:t>the tree provides context to determine ancestral vs derived character states </a:t>
            </a:r>
            <a:r>
              <a:rPr lang="en-US" sz="2400" i="1" dirty="0"/>
              <a:t>relative to the outgroup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63D14B4-0D0A-8243-9DD2-829B8FD3FEE7}"/>
              </a:ext>
            </a:extLst>
          </p:cNvPr>
          <p:cNvGrpSpPr/>
          <p:nvPr/>
        </p:nvGrpSpPr>
        <p:grpSpPr>
          <a:xfrm>
            <a:off x="1971675" y="2786868"/>
            <a:ext cx="5120140" cy="3513749"/>
            <a:chOff x="2490788" y="2977634"/>
            <a:chExt cx="4279279" cy="30658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49480D94-E323-1F45-8F29-6CD7CF793F2B}"/>
                </a:ext>
              </a:extLst>
            </p:cNvPr>
            <p:cNvGrpSpPr/>
            <p:nvPr/>
          </p:nvGrpSpPr>
          <p:grpSpPr>
            <a:xfrm>
              <a:off x="2600067" y="3603447"/>
              <a:ext cx="3736632" cy="2439994"/>
              <a:chOff x="752217" y="1488897"/>
              <a:chExt cx="3736632" cy="243999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0567AC42-AE18-DA41-99BB-48E028996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0492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EB4D12B8-F2F3-7847-BA5B-6505F7E67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4617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3F29CACF-0F9F-DF4E-8893-A0A49A0E94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2654" y="1717497"/>
                <a:ext cx="358426" cy="45160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21C767BE-D7D9-9C48-8752-E2F0D585C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817" y="1717497"/>
                <a:ext cx="838200" cy="97940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7E695848-5B31-614C-A475-45CF94515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017" y="1641297"/>
                <a:ext cx="1447800" cy="16551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B20C3B2C-8F1F-8F4F-8F21-102D98E3460B}"/>
                  </a:ext>
                </a:extLst>
              </p:cNvPr>
              <p:cNvSpPr/>
              <p:nvPr/>
            </p:nvSpPr>
            <p:spPr>
              <a:xfrm>
                <a:off x="2504817" y="3622497"/>
                <a:ext cx="307632" cy="30639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2D4D1B33-D9DC-9246-87F6-B29592D3D0E0}"/>
                  </a:ext>
                </a:extLst>
              </p:cNvPr>
              <p:cNvSpPr/>
              <p:nvPr/>
            </p:nvSpPr>
            <p:spPr>
              <a:xfrm>
                <a:off x="752217" y="1488897"/>
                <a:ext cx="307632" cy="30639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C9E592D9-732D-DE4A-890C-0C14E8FBBE08}"/>
                  </a:ext>
                </a:extLst>
              </p:cNvPr>
              <p:cNvSpPr/>
              <p:nvPr/>
            </p:nvSpPr>
            <p:spPr>
              <a:xfrm>
                <a:off x="1438017" y="1488897"/>
                <a:ext cx="307632" cy="306394"/>
              </a:xfrm>
              <a:prstGeom prst="ellipse">
                <a:avLst/>
              </a:prstGeom>
              <a:solidFill>
                <a:srgbClr val="23FF2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BBDD7888-1E06-D84C-8497-9E795D2DCC2E}"/>
                  </a:ext>
                </a:extLst>
              </p:cNvPr>
              <p:cNvSpPr/>
              <p:nvPr/>
            </p:nvSpPr>
            <p:spPr>
              <a:xfrm>
                <a:off x="2428617" y="1488897"/>
                <a:ext cx="307632" cy="306394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E804B4E4-56E6-324D-8EEB-299AB110A137}"/>
                  </a:ext>
                </a:extLst>
              </p:cNvPr>
              <p:cNvSpPr/>
              <p:nvPr/>
            </p:nvSpPr>
            <p:spPr>
              <a:xfrm>
                <a:off x="3419217" y="1488897"/>
                <a:ext cx="307632" cy="30639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AD7384AE-AF5C-764B-8DA8-D365B59E0D4F}"/>
                  </a:ext>
                </a:extLst>
              </p:cNvPr>
              <p:cNvSpPr/>
              <p:nvPr/>
            </p:nvSpPr>
            <p:spPr>
              <a:xfrm>
                <a:off x="4181217" y="1488897"/>
                <a:ext cx="307632" cy="30639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xmlns="" id="{7945BD5D-3587-714A-9034-87D98D9681B7}"/>
                </a:ext>
              </a:extLst>
            </p:cNvPr>
            <p:cNvSpPr/>
            <p:nvPr/>
          </p:nvSpPr>
          <p:spPr>
            <a:xfrm rot="5400000">
              <a:off x="3976688" y="1933578"/>
              <a:ext cx="214311" cy="3186112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C4B23707-757F-EF4B-8DC2-A60DED35AE03}"/>
                </a:ext>
              </a:extLst>
            </p:cNvPr>
            <p:cNvSpPr/>
            <p:nvPr/>
          </p:nvSpPr>
          <p:spPr>
            <a:xfrm>
              <a:off x="3596971" y="2989398"/>
              <a:ext cx="1009688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</a:t>
              </a:r>
              <a:r>
                <a:rPr lang="en-US" sz="2000" dirty="0" err="1"/>
                <a:t>Ingroup</a:t>
              </a:r>
              <a:r>
                <a:rPr lang="en-US" sz="2000" dirty="0"/>
                <a:t>”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xmlns="" id="{1FC77B14-8D67-EA49-AA3B-B5BDCBF4EF42}"/>
                </a:ext>
              </a:extLst>
            </p:cNvPr>
            <p:cNvSpPr/>
            <p:nvPr/>
          </p:nvSpPr>
          <p:spPr>
            <a:xfrm rot="5400000">
              <a:off x="6076951" y="3248029"/>
              <a:ext cx="247648" cy="590550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F8D95024-F44D-7A40-8D39-EF1EC2A8DDA2}"/>
                </a:ext>
              </a:extLst>
            </p:cNvPr>
            <p:cNvSpPr/>
            <p:nvPr/>
          </p:nvSpPr>
          <p:spPr>
            <a:xfrm>
              <a:off x="5601914" y="2977634"/>
              <a:ext cx="1168153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“Outgroup”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9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dirty="0"/>
              <a:t>“Ancestral” and “Derived” are Relative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7139" y="2930572"/>
            <a:ext cx="8067261" cy="3851228"/>
            <a:chOff x="467139" y="2930572"/>
            <a:chExt cx="8067261" cy="38512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961" b="1357"/>
            <a:stretch/>
          </p:blipFill>
          <p:spPr>
            <a:xfrm>
              <a:off x="685800" y="2930572"/>
              <a:ext cx="7848600" cy="38512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7139" y="5257800"/>
              <a:ext cx="2428461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485901"/>
            <a:ext cx="7886700" cy="120015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 is ancestral to both 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trait derived relative to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trait, but also ancestral to the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</a:t>
            </a:r>
          </a:p>
        </p:txBody>
      </p:sp>
    </p:spTree>
    <p:extLst>
      <p:ext uri="{BB962C8B-B14F-4D97-AF65-F5344CB8AC3E}">
        <p14:creationId xmlns:p14="http://schemas.microsoft.com/office/powerpoint/2010/main" val="359257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/>
          </a:bodyPr>
          <a:lstStyle/>
          <a:p>
            <a:pPr algn="ctr"/>
            <a:r>
              <a:rPr lang="en-US" sz="4800" baseline="-25000" dirty="0" err="1"/>
              <a:t>Apomorphies</a:t>
            </a:r>
            <a:r>
              <a:rPr lang="en-US" sz="4800" baseline="-25000" dirty="0"/>
              <a:t>: Derived 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8" y="2781301"/>
            <a:ext cx="4369624" cy="2524386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E0D85EAD-2A79-D64D-9A17-91F4E400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7" y="2736700"/>
            <a:ext cx="4372953" cy="2559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F42162-1CF2-D648-B0C1-9B4819E0C788}"/>
              </a:ext>
            </a:extLst>
          </p:cNvPr>
          <p:cNvSpPr/>
          <p:nvPr/>
        </p:nvSpPr>
        <p:spPr>
          <a:xfrm>
            <a:off x="935494" y="1777484"/>
            <a:ext cx="2664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Autapomorphy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Derived state appearing in only one taxon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1A4E07-DDDD-364E-AE11-25966E3EEBD4}"/>
              </a:ext>
            </a:extLst>
          </p:cNvPr>
          <p:cNvSpPr/>
          <p:nvPr/>
        </p:nvSpPr>
        <p:spPr>
          <a:xfrm>
            <a:off x="5431294" y="1844159"/>
            <a:ext cx="2664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Synapomorphy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Shared derived 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FB1BEBB-737A-9C46-BDB3-C7C40798CCB5}"/>
              </a:ext>
            </a:extLst>
          </p:cNvPr>
          <p:cNvSpPr/>
          <p:nvPr/>
        </p:nvSpPr>
        <p:spPr>
          <a:xfrm>
            <a:off x="5226911" y="5320784"/>
            <a:ext cx="311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Informative of shared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28800"/>
            <a:ext cx="7620000" cy="4387064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Impossible to cover all of phylogenetics in 3 lab sessions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We will gloss over much material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Focus on practical aspects and understanding phylogenies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Lots of terms, do your best, </a:t>
            </a:r>
            <a:r>
              <a:rPr lang="en-US" sz="3200" b="1" dirty="0">
                <a:gradFill flip="none" rotWithShape="1">
                  <a:gsLst>
                    <a:gs pos="65000">
                      <a:srgbClr val="66FF33"/>
                    </a:gs>
                    <a:gs pos="78000">
                      <a:srgbClr val="00B0F0"/>
                    </a:gs>
                    <a:gs pos="88000">
                      <a:srgbClr val="7030A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</a:rPr>
              <a:t>I believe in you</a:t>
            </a:r>
          </a:p>
          <a:p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Today: Phylogenetics I</a:t>
            </a:r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aseline="-25000" dirty="0"/>
              <a:t>Homoplasy: Shared states due to independent origin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F42162-1CF2-D648-B0C1-9B4819E0C788}"/>
              </a:ext>
            </a:extLst>
          </p:cNvPr>
          <p:cNvSpPr/>
          <p:nvPr/>
        </p:nvSpPr>
        <p:spPr>
          <a:xfrm>
            <a:off x="992644" y="17736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Convergence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1A4E07-DDDD-364E-AE11-25966E3EEBD4}"/>
              </a:ext>
            </a:extLst>
          </p:cNvPr>
          <p:cNvSpPr/>
          <p:nvPr/>
        </p:nvSpPr>
        <p:spPr>
          <a:xfrm>
            <a:off x="5469394" y="18117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State reversal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xmlns="" id="{2BF5A94D-3795-B54A-9B2F-A104522A1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3" y="2346869"/>
            <a:ext cx="4191467" cy="2364417"/>
          </a:xfr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125C66BA-F69E-4549-AD93-4B2BA343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58" y="2314794"/>
            <a:ext cx="4405767" cy="26060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592945" y="5632006"/>
            <a:ext cx="7987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Shared states due to independent events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obscures ability to infer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Need to evaluate </a:t>
            </a:r>
            <a:r>
              <a:rPr lang="en-US" b="1" u="sng" dirty="0"/>
              <a:t>many</a:t>
            </a:r>
            <a:r>
              <a:rPr lang="en-US" b="1" dirty="0"/>
              <a:t> characters to compensate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13360"/>
            <a:ext cx="7219604" cy="1083530"/>
          </a:xfrm>
        </p:spPr>
        <p:txBody>
          <a:bodyPr>
            <a:noAutofit/>
          </a:bodyPr>
          <a:lstStyle/>
          <a:p>
            <a:r>
              <a:rPr lang="en-US" sz="3600" dirty="0"/>
              <a:t>More Terminology: Describing Groups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4568BF9-5234-9D46-8114-7918C15CFEF8}"/>
              </a:ext>
            </a:extLst>
          </p:cNvPr>
          <p:cNvSpPr/>
          <p:nvPr/>
        </p:nvSpPr>
        <p:spPr>
          <a:xfrm>
            <a:off x="304800" y="1752600"/>
            <a:ext cx="320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FD8C"/>
                </a:solidFill>
              </a:rPr>
              <a:t>Monophyly</a:t>
            </a:r>
            <a:r>
              <a:rPr lang="en-US" sz="2400" dirty="0"/>
              <a:t> = group includes MRCS and all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01EFFF"/>
                </a:solidFill>
              </a:rPr>
              <a:t>Paraphyly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 </a:t>
            </a:r>
            <a:r>
              <a:rPr lang="en-US" sz="2400" dirty="0"/>
              <a:t>= group includes MRCA but not all of its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Polyphyly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 </a:t>
            </a:r>
            <a:r>
              <a:rPr lang="en-US" sz="2400" dirty="0"/>
              <a:t>=  group does not include the MRCA of its members</a:t>
            </a:r>
          </a:p>
          <a:p>
            <a:endParaRPr lang="en-US" sz="2400" b="1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DA102D84-EDC1-5F46-8B68-66C495E6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77237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3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Summarizes all changes using a distance-matrix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Assumes smaller distance = closer relationship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tree that best fits observed </a:t>
            </a:r>
            <a:r>
              <a:rPr lang="en-US" sz="2800" u="sng" dirty="0"/>
              <a:t>summarized distances</a:t>
            </a:r>
          </a:p>
          <a:p>
            <a:endParaRPr lang="en-US" sz="2800" b="1" dirty="0"/>
          </a:p>
          <a:p>
            <a:r>
              <a:rPr lang="en-US" sz="2800" b="1" dirty="0"/>
              <a:t>Character-based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Evaluate individual character-state changes and find tree that best fits </a:t>
            </a:r>
            <a:r>
              <a:rPr lang="en-US" sz="2800" u="sng" dirty="0"/>
              <a:t>observed states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E.g. </a:t>
            </a:r>
            <a:r>
              <a:rPr lang="en-US" sz="2800" b="1" dirty="0">
                <a:solidFill>
                  <a:srgbClr val="FF0000"/>
                </a:solidFill>
              </a:rPr>
              <a:t>Maximum Parsimony</a:t>
            </a:r>
            <a:r>
              <a:rPr lang="en-US" sz="2800" dirty="0"/>
              <a:t>, Maximum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38855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Maximum parsimony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Assumes tree (phylogenetic hypothesis) with least character state changes is best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Is a </a:t>
            </a:r>
            <a:r>
              <a:rPr lang="en-US" sz="2800" u="sng" dirty="0"/>
              <a:t>character-based</a:t>
            </a:r>
            <a:r>
              <a:rPr lang="en-US" sz="2800" dirty="0"/>
              <a:t> method, meaning we consider individual character-state changes rather than a summary (e.g. total ‘distance’)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314ACF6-ABA3-E64A-AA5C-E43124116B27}"/>
              </a:ext>
            </a:extLst>
          </p:cNvPr>
          <p:cNvSpPr/>
          <p:nvPr/>
        </p:nvSpPr>
        <p:spPr>
          <a:xfrm>
            <a:off x="308225" y="5525196"/>
            <a:ext cx="8917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Principle of Parsimony: Simplest explanation to solve problem; simple = most probable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“Maximum Parsimony” = model selection by maximizing simplicity</a:t>
            </a:r>
          </a:p>
        </p:txBody>
      </p:sp>
    </p:spTree>
    <p:extLst>
      <p:ext uri="{BB962C8B-B14F-4D97-AF65-F5344CB8AC3E}">
        <p14:creationId xmlns:p14="http://schemas.microsoft.com/office/powerpoint/2010/main" val="34217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Basic idea: </a:t>
            </a:r>
            <a:r>
              <a:rPr lang="en-US" sz="2800" dirty="0">
                <a:solidFill>
                  <a:srgbClr val="FF0000"/>
                </a:solidFill>
              </a:rPr>
              <a:t>Minimizing steps</a:t>
            </a:r>
          </a:p>
          <a:p>
            <a:endParaRPr lang="en-US" sz="2800" dirty="0"/>
          </a:p>
          <a:p>
            <a:r>
              <a:rPr lang="en-US" sz="2800" dirty="0"/>
              <a:t>Evolutionary changes (steps):	</a:t>
            </a:r>
            <a:r>
              <a:rPr lang="en-US" sz="2000" dirty="0"/>
              <a:t>One nucleotide to another</a:t>
            </a:r>
          </a:p>
          <a:p>
            <a:r>
              <a:rPr lang="en-US" sz="2000" dirty="0"/>
              <a:t>					One amino acid to another</a:t>
            </a:r>
          </a:p>
          <a:p>
            <a:endParaRPr lang="en-US" sz="2000" dirty="0"/>
          </a:p>
          <a:p>
            <a:r>
              <a:rPr lang="en-US" sz="2800" dirty="0"/>
              <a:t>Basic </a:t>
            </a:r>
            <a:r>
              <a:rPr lang="en-US" sz="2800" i="1" dirty="0"/>
              <a:t>implicit</a:t>
            </a:r>
            <a:r>
              <a:rPr lang="en-US" sz="2800" dirty="0"/>
              <a:t> assumptions: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is rare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Synapomorphies</a:t>
            </a:r>
            <a:r>
              <a:rPr lang="en-US" sz="2800" dirty="0"/>
              <a:t> define clades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Characters are independent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Homoplasy should be rare </a:t>
            </a:r>
            <a:r>
              <a:rPr lang="en-US" sz="1600" dirty="0"/>
              <a:t>(And causes problems when it isn’t)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Best tree = fewest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Maximum Parsimony</a:t>
            </a:r>
          </a:p>
        </p:txBody>
      </p:sp>
    </p:spTree>
    <p:extLst>
      <p:ext uri="{BB962C8B-B14F-4D97-AF65-F5344CB8AC3E}">
        <p14:creationId xmlns:p14="http://schemas.microsoft.com/office/powerpoint/2010/main" val="42895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510754" y="1655906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Build a starting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Calculate changes necessary for each nucleotide position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Sum these up to get the ‘</a:t>
            </a:r>
            <a:r>
              <a:rPr lang="en-US" sz="2800" dirty="0">
                <a:solidFill>
                  <a:srgbClr val="FF0000"/>
                </a:solidFill>
              </a:rPr>
              <a:t>tree length</a:t>
            </a:r>
            <a:r>
              <a:rPr lang="en-US" sz="2800" dirty="0"/>
              <a:t>’ for that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Permute tree </a:t>
            </a:r>
            <a:r>
              <a:rPr lang="en-US" sz="2800" dirty="0">
                <a:sym typeface="Wingdings" pitchFamily="2" charset="2"/>
              </a:rPr>
              <a:t> Keep permuting to minimize tree length</a:t>
            </a: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316101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Finding the “Most Parsimonious Reconstruction” (MPR)</a:t>
            </a:r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</p:spTree>
    <p:extLst>
      <p:ext uri="{BB962C8B-B14F-4D97-AF65-F5344CB8AC3E}">
        <p14:creationId xmlns:p14="http://schemas.microsoft.com/office/powerpoint/2010/main" val="30426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</p:spTree>
    <p:extLst>
      <p:ext uri="{BB962C8B-B14F-4D97-AF65-F5344CB8AC3E}">
        <p14:creationId xmlns:p14="http://schemas.microsoft.com/office/powerpoint/2010/main" val="17610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504AADE-FB50-C343-AF75-481E36B58B91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12" y="87724"/>
            <a:ext cx="4272123" cy="1325563"/>
          </a:xfrm>
        </p:spPr>
        <p:txBody>
          <a:bodyPr>
            <a:normAutofit/>
          </a:bodyPr>
          <a:lstStyle/>
          <a:p>
            <a:r>
              <a:rPr lang="en-US" sz="4400" dirty="0"/>
              <a:t>Basics of Trees</a:t>
            </a:r>
          </a:p>
        </p:txBody>
      </p:sp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410101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A12E6F6-3AEB-E947-8AB4-AA61AD27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718" y="3446109"/>
            <a:ext cx="2547849" cy="107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F8678D1-0F74-134A-A9E5-F03DABC1A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69" y="5149557"/>
            <a:ext cx="2630042" cy="10768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3D64366-5927-9548-9637-35D150A5AB87}"/>
              </a:ext>
            </a:extLst>
          </p:cNvPr>
          <p:cNvSpPr/>
          <p:nvPr/>
        </p:nvSpPr>
        <p:spPr>
          <a:xfrm>
            <a:off x="8468980" y="519592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D784624-5DEF-B947-8B13-557E139A9969}"/>
              </a:ext>
            </a:extLst>
          </p:cNvPr>
          <p:cNvSpPr/>
          <p:nvPr/>
        </p:nvSpPr>
        <p:spPr>
          <a:xfrm>
            <a:off x="8376514" y="349041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62EDCD6-41EA-FD48-B7B3-6046DDF7AA9F}"/>
              </a:ext>
            </a:extLst>
          </p:cNvPr>
          <p:cNvSpPr/>
          <p:nvPr/>
        </p:nvSpPr>
        <p:spPr>
          <a:xfrm>
            <a:off x="6064828" y="522675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9F999D1-D4ED-7341-B8DE-485F809BAB09}"/>
              </a:ext>
            </a:extLst>
          </p:cNvPr>
          <p:cNvSpPr/>
          <p:nvPr/>
        </p:nvSpPr>
        <p:spPr>
          <a:xfrm>
            <a:off x="6042568" y="351952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0E78BF45-7575-1D4C-A05B-324D02E10303}"/>
              </a:ext>
            </a:extLst>
          </p:cNvPr>
          <p:cNvSpPr/>
          <p:nvPr/>
        </p:nvSpPr>
        <p:spPr>
          <a:xfrm>
            <a:off x="6044280" y="408631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CD3F4662-B9F8-CF41-9381-6A25496FFF99}"/>
              </a:ext>
            </a:extLst>
          </p:cNvPr>
          <p:cNvSpPr/>
          <p:nvPr/>
        </p:nvSpPr>
        <p:spPr>
          <a:xfrm>
            <a:off x="8465556" y="5788404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F581184-F3D3-2347-A3C6-6C29A3134E87}"/>
              </a:ext>
            </a:extLst>
          </p:cNvPr>
          <p:cNvSpPr/>
          <p:nvPr/>
        </p:nvSpPr>
        <p:spPr>
          <a:xfrm>
            <a:off x="6044280" y="57610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D027DD37-35FD-824A-8556-7EA80E17AF25}"/>
              </a:ext>
            </a:extLst>
          </p:cNvPr>
          <p:cNvSpPr/>
          <p:nvPr/>
        </p:nvSpPr>
        <p:spPr>
          <a:xfrm>
            <a:off x="8405624" y="405378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Scoring the trees… Find MPR for each site in each tree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xmlns="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xmlns="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9123D08-1786-5543-958E-2721F34D58E5}"/>
              </a:ext>
            </a:extLst>
          </p:cNvPr>
          <p:cNvSpPr/>
          <p:nvPr/>
        </p:nvSpPr>
        <p:spPr>
          <a:xfrm>
            <a:off x="7214494" y="6254661"/>
            <a:ext cx="63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3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588F7E1-B34D-964A-BA61-6A0C958EEF53}"/>
              </a:ext>
            </a:extLst>
          </p:cNvPr>
          <p:cNvSpPr/>
          <p:nvPr/>
        </p:nvSpPr>
        <p:spPr>
          <a:xfrm>
            <a:off x="6944669" y="2473773"/>
            <a:ext cx="956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 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AC38FDC2-1E27-C446-80E3-F0B7B268F2A9}"/>
              </a:ext>
            </a:extLst>
          </p:cNvPr>
          <p:cNvSpPr/>
          <p:nvPr/>
        </p:nvSpPr>
        <p:spPr>
          <a:xfrm>
            <a:off x="7014875" y="4249490"/>
            <a:ext cx="88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change 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3DBCF1C-D888-5E47-BDC2-4427B511FA8A}"/>
              </a:ext>
            </a:extLst>
          </p:cNvPr>
          <p:cNvSpPr/>
          <p:nvPr/>
        </p:nvSpPr>
        <p:spPr>
          <a:xfrm>
            <a:off x="6992614" y="5871095"/>
            <a:ext cx="91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3BE1CA3-A0C4-8D45-8C10-E15CF76CBC2D}"/>
              </a:ext>
            </a:extLst>
          </p:cNvPr>
          <p:cNvSpPr/>
          <p:nvPr/>
        </p:nvSpPr>
        <p:spPr>
          <a:xfrm>
            <a:off x="5938463" y="3431569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3A70F82-7B49-D145-816C-3975F6F836EA}"/>
              </a:ext>
            </a:extLst>
          </p:cNvPr>
          <p:cNvSpPr/>
          <p:nvPr/>
        </p:nvSpPr>
        <p:spPr>
          <a:xfrm>
            <a:off x="6797405" y="3107346"/>
            <a:ext cx="1231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MPR for site 1</a:t>
            </a:r>
            <a:endParaRPr lang="en-US" sz="14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xmlns="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4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xmlns="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xmlns="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458853-D37C-3849-BAC3-2B1C56BE4740}"/>
              </a:ext>
            </a:extLst>
          </p:cNvPr>
          <p:cNvSpPr/>
          <p:nvPr/>
        </p:nvSpPr>
        <p:spPr>
          <a:xfrm>
            <a:off x="79655" y="2464392"/>
            <a:ext cx="41492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tree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evaluate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Easy for 4 taxa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Grows very quickly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</p:spTree>
    <p:extLst>
      <p:ext uri="{BB962C8B-B14F-4D97-AF65-F5344CB8AC3E}">
        <p14:creationId xmlns:p14="http://schemas.microsoft.com/office/powerpoint/2010/main" val="1949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Exhaustive search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Easy for 4 taxa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(2n-5)!! = number unrooted trees for n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A24361-1B7D-B347-9B27-BEA03708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68" y="3158721"/>
            <a:ext cx="5584147" cy="35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Terminal nodes</a:t>
            </a:r>
            <a:r>
              <a:rPr lang="en-US" sz="2800" dirty="0"/>
              <a:t>: Represent organisms (e.g. species) or DNA sequences for which we have data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Oval 40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45559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Heuristic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Almost always necessary in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Process: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Make a tree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Permute tree (swap branches,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Calculate tree length </a:t>
            </a:r>
            <a:r>
              <a:rPr lang="en-US" sz="3200" dirty="0">
                <a:sym typeface="Wingdings" pitchFamily="2" charset="2"/>
              </a:rPr>
              <a:t> Is it better?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00B050"/>
                </a:solidFill>
                <a:sym typeface="Wingdings" pitchFamily="2" charset="2"/>
              </a:rPr>
              <a:t>YES</a:t>
            </a:r>
            <a:r>
              <a:rPr lang="en-US" sz="3200" dirty="0">
                <a:sym typeface="Wingdings" pitchFamily="2" charset="2"/>
              </a:rPr>
              <a:t>: Discard old tree and permute new 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NO</a:t>
            </a:r>
            <a:r>
              <a:rPr lang="en-US" sz="3200" dirty="0">
                <a:sym typeface="Wingdings" pitchFamily="2" charset="2"/>
              </a:rPr>
              <a:t>: Discard new tree</a:t>
            </a: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</p:spTree>
    <p:extLst>
      <p:ext uri="{BB962C8B-B14F-4D97-AF65-F5344CB8AC3E}">
        <p14:creationId xmlns:p14="http://schemas.microsoft.com/office/powerpoint/2010/main" val="9549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Nearest-Neighbor Interchange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Swaps positions of neighboring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Small, local changes</a:t>
            </a:r>
            <a:endParaRPr lang="en-US" sz="3200" dirty="0">
              <a:sym typeface="Wingdings" pitchFamily="2" charset="2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NNI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B065A810-DD19-EF4D-A07F-2607F679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15" y="2898216"/>
            <a:ext cx="4906767" cy="377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1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Subtree Pruning and Re-rooting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graft subtree onto another branch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SPR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35A080EC-AC15-9542-ADAD-F109C7D8F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5" y="2887238"/>
            <a:ext cx="7916238" cy="38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6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Tree Bisection and Reconnection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test all combinations of subtrees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TBR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7363ACBC-8997-914B-927F-085F909935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0" y="2828477"/>
            <a:ext cx="6878548" cy="402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E7B5596-AE85-7C40-889B-A949C8971E7D}"/>
              </a:ext>
            </a:extLst>
          </p:cNvPr>
          <p:cNvSpPr/>
          <p:nvPr/>
        </p:nvSpPr>
        <p:spPr>
          <a:xfrm>
            <a:off x="3363917" y="6408774"/>
            <a:ext cx="2451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rigorous than SPR</a:t>
            </a:r>
          </a:p>
        </p:txBody>
      </p:sp>
    </p:spTree>
    <p:extLst>
      <p:ext uri="{BB962C8B-B14F-4D97-AF65-F5344CB8AC3E}">
        <p14:creationId xmlns:p14="http://schemas.microsoft.com/office/powerpoint/2010/main" val="861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F68675D-181B-474E-8EF8-623BE27B4020}"/>
              </a:ext>
            </a:extLst>
          </p:cNvPr>
          <p:cNvCxnSpPr>
            <a:cxnSpLocks/>
          </p:cNvCxnSpPr>
          <p:nvPr/>
        </p:nvCxnSpPr>
        <p:spPr>
          <a:xfrm>
            <a:off x="5936750" y="2659294"/>
            <a:ext cx="5770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73A05B4-F013-5E4D-8AFD-51BEB9EB5789}"/>
              </a:ext>
            </a:extLst>
          </p:cNvPr>
          <p:cNvCxnSpPr>
            <a:cxnSpLocks/>
          </p:cNvCxnSpPr>
          <p:nvPr/>
        </p:nvCxnSpPr>
        <p:spPr>
          <a:xfrm flipV="1">
            <a:off x="5914489" y="2157573"/>
            <a:ext cx="496585" cy="23288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812D6B4F-6A87-1C45-898F-DB493A4D8CBA}"/>
              </a:ext>
            </a:extLst>
          </p:cNvPr>
          <p:cNvCxnSpPr>
            <a:cxnSpLocks/>
          </p:cNvCxnSpPr>
          <p:nvPr/>
        </p:nvCxnSpPr>
        <p:spPr>
          <a:xfrm flipV="1">
            <a:off x="5635375" y="1818526"/>
            <a:ext cx="210621" cy="39555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9247AF15-9725-694C-805A-7EF6E8ACD70E}"/>
              </a:ext>
            </a:extLst>
          </p:cNvPr>
          <p:cNvCxnSpPr>
            <a:cxnSpLocks/>
          </p:cNvCxnSpPr>
          <p:nvPr/>
        </p:nvCxnSpPr>
        <p:spPr>
          <a:xfrm flipV="1">
            <a:off x="5263793" y="1777429"/>
            <a:ext cx="0" cy="42466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50B3087A-0C88-FF48-A048-7E31F92F4EF7}"/>
              </a:ext>
            </a:extLst>
          </p:cNvPr>
          <p:cNvCxnSpPr>
            <a:cxnSpLocks/>
          </p:cNvCxnSpPr>
          <p:nvPr/>
        </p:nvCxnSpPr>
        <p:spPr>
          <a:xfrm flipH="1" flipV="1">
            <a:off x="4726112" y="1890445"/>
            <a:ext cx="238018" cy="40240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0AB19913-19DE-E84D-AF5A-BC181CAC2E5D}"/>
              </a:ext>
            </a:extLst>
          </p:cNvPr>
          <p:cNvCxnSpPr>
            <a:cxnSpLocks/>
          </p:cNvCxnSpPr>
          <p:nvPr/>
        </p:nvCxnSpPr>
        <p:spPr>
          <a:xfrm>
            <a:off x="5928189" y="2969231"/>
            <a:ext cx="523982" cy="1438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1AB19A30-F8FB-064F-9A8D-575FD36E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80" y="1946097"/>
            <a:ext cx="379286" cy="379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51271C25-6E7D-274C-AACB-A2936EC9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55" y="2427271"/>
            <a:ext cx="379286" cy="3792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32BABF5-2387-3D42-8EC2-18094433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67" y="1398142"/>
            <a:ext cx="379286" cy="379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C4AA3089-2A64-9B49-8D18-679740EC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78" y="1427252"/>
            <a:ext cx="379286" cy="379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470F7D6-5B21-FF47-900A-3901A612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95" y="2956389"/>
            <a:ext cx="379286" cy="3792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AE85C62-174B-E24A-8F74-C947574F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67" y="1470062"/>
            <a:ext cx="379286" cy="37928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DB3EE9F-C8EA-414D-A1EA-684A1782396E}"/>
              </a:ext>
            </a:extLst>
          </p:cNvPr>
          <p:cNvSpPr/>
          <p:nvPr/>
        </p:nvSpPr>
        <p:spPr>
          <a:xfrm>
            <a:off x="5307760" y="3612489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Decision tree of “bad swaps” terminated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2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EA96822-4700-AF49-B2C4-D9253B34707F}"/>
              </a:ext>
            </a:extLst>
          </p:cNvPr>
          <p:cNvSpPr/>
          <p:nvPr/>
        </p:nvSpPr>
        <p:spPr>
          <a:xfrm>
            <a:off x="6376273" y="3766601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“Good swap” results in new “best tree”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Branches</a:t>
            </a:r>
            <a:r>
              <a:rPr lang="en-US" sz="2800" dirty="0"/>
              <a:t>: Connect nodes and represent paths of shared ancestry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 29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826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99B1250-D68C-3044-A8B8-AAC3DB0DB444}"/>
              </a:ext>
            </a:extLst>
          </p:cNvPr>
          <p:cNvCxnSpPr>
            <a:cxnSpLocks/>
          </p:cNvCxnSpPr>
          <p:nvPr/>
        </p:nvCxnSpPr>
        <p:spPr>
          <a:xfrm flipV="1">
            <a:off x="5957299" y="3226085"/>
            <a:ext cx="556517" cy="604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DBC06779-7D0E-1144-8ECC-4C39A3FBB757}"/>
              </a:ext>
            </a:extLst>
          </p:cNvPr>
          <p:cNvCxnSpPr>
            <a:cxnSpLocks/>
          </p:cNvCxnSpPr>
          <p:nvPr/>
        </p:nvCxnSpPr>
        <p:spPr>
          <a:xfrm flipV="1">
            <a:off x="6274086" y="4137061"/>
            <a:ext cx="8048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A2BFC-B58D-9444-88EA-71C8E1F9C71E}"/>
              </a:ext>
            </a:extLst>
          </p:cNvPr>
          <p:cNvCxnSpPr>
            <a:cxnSpLocks/>
          </p:cNvCxnSpPr>
          <p:nvPr/>
        </p:nvCxnSpPr>
        <p:spPr>
          <a:xfrm>
            <a:off x="6210728" y="4587414"/>
            <a:ext cx="580490" cy="60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2C204382-4D27-6E43-9637-0FD58FB98877}"/>
              </a:ext>
            </a:extLst>
          </p:cNvPr>
          <p:cNvSpPr/>
          <p:nvPr/>
        </p:nvSpPr>
        <p:spPr>
          <a:xfrm>
            <a:off x="6592584" y="277059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7D78807-4139-584F-8037-C9C67507DC98}"/>
              </a:ext>
            </a:extLst>
          </p:cNvPr>
          <p:cNvSpPr/>
          <p:nvPr/>
        </p:nvSpPr>
        <p:spPr>
          <a:xfrm>
            <a:off x="6636567" y="286076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34B33A1-DAE1-1143-93FF-A10F1B1DA1E0}"/>
              </a:ext>
            </a:extLst>
          </p:cNvPr>
          <p:cNvSpPr/>
          <p:nvPr/>
        </p:nvSpPr>
        <p:spPr>
          <a:xfrm>
            <a:off x="6631413" y="3282004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TL=112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595B4C72-24CB-FD48-A62C-45FFB04C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85" y="2636177"/>
            <a:ext cx="726896" cy="72689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BA821B24-6B49-0649-B262-7A2BB4437B81}"/>
              </a:ext>
            </a:extLst>
          </p:cNvPr>
          <p:cNvSpPr/>
          <p:nvPr/>
        </p:nvSpPr>
        <p:spPr>
          <a:xfrm>
            <a:off x="7188485" y="384938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05D4845-6A4C-D24B-87CC-70F2E98ACD12}"/>
              </a:ext>
            </a:extLst>
          </p:cNvPr>
          <p:cNvSpPr/>
          <p:nvPr/>
        </p:nvSpPr>
        <p:spPr>
          <a:xfrm>
            <a:off x="7232468" y="393955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5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E337671C-D0A9-844F-A5B2-051B91D988EB}"/>
              </a:ext>
            </a:extLst>
          </p:cNvPr>
          <p:cNvSpPr/>
          <p:nvPr/>
        </p:nvSpPr>
        <p:spPr>
          <a:xfrm>
            <a:off x="7227314" y="436079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TL=64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F334BE1-8803-1845-89A5-BB64A9B1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4" y="3735511"/>
            <a:ext cx="726896" cy="726896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EB01AA04-E955-514A-A433-DA638BA76243}"/>
              </a:ext>
            </a:extLst>
          </p:cNvPr>
          <p:cNvSpPr/>
          <p:nvPr/>
        </p:nvSpPr>
        <p:spPr>
          <a:xfrm>
            <a:off x="6724436" y="527578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AB5C794-4914-3C49-9445-D79909AE3D28}"/>
              </a:ext>
            </a:extLst>
          </p:cNvPr>
          <p:cNvSpPr/>
          <p:nvPr/>
        </p:nvSpPr>
        <p:spPr>
          <a:xfrm>
            <a:off x="6739309" y="534711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E46560E-0C9E-B144-A9E1-42EB6908A174}"/>
              </a:ext>
            </a:extLst>
          </p:cNvPr>
          <p:cNvSpPr/>
          <p:nvPr/>
        </p:nvSpPr>
        <p:spPr>
          <a:xfrm>
            <a:off x="6775252" y="57683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642F93CE-2DBA-A344-B70B-1A74B573A27A}"/>
              </a:ext>
            </a:extLst>
          </p:cNvPr>
          <p:cNvSpPr/>
          <p:nvPr/>
        </p:nvSpPr>
        <p:spPr>
          <a:xfrm>
            <a:off x="5119955" y="532543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7FE6A51B-7640-EC49-BA93-642BB82C3DBE}"/>
              </a:ext>
            </a:extLst>
          </p:cNvPr>
          <p:cNvSpPr/>
          <p:nvPr/>
        </p:nvSpPr>
        <p:spPr>
          <a:xfrm>
            <a:off x="5134828" y="539677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F14EE5F-8464-8B44-8C26-32A1B87F9519}"/>
              </a:ext>
            </a:extLst>
          </p:cNvPr>
          <p:cNvSpPr/>
          <p:nvPr/>
        </p:nvSpPr>
        <p:spPr>
          <a:xfrm>
            <a:off x="5170771" y="5818009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B50D1E3B-AE48-2448-AFD4-EB3A9BAAEE37}"/>
              </a:ext>
            </a:extLst>
          </p:cNvPr>
          <p:cNvCxnSpPr>
            <a:cxnSpLocks/>
          </p:cNvCxnSpPr>
          <p:nvPr/>
        </p:nvCxnSpPr>
        <p:spPr>
          <a:xfrm flipH="1">
            <a:off x="6010382" y="5558319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FBBFB0F8-11DE-0941-BC26-5F5710D83548}"/>
              </a:ext>
            </a:extLst>
          </p:cNvPr>
          <p:cNvSpPr/>
          <p:nvPr/>
        </p:nvSpPr>
        <p:spPr>
          <a:xfrm>
            <a:off x="3669586" y="467645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FBC53E2-CD9F-DB4D-9361-0E15BB8EFEFF}"/>
              </a:ext>
            </a:extLst>
          </p:cNvPr>
          <p:cNvSpPr/>
          <p:nvPr/>
        </p:nvSpPr>
        <p:spPr>
          <a:xfrm>
            <a:off x="3684459" y="4747787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8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AE53603-094B-564B-87A4-748D77564AA2}"/>
              </a:ext>
            </a:extLst>
          </p:cNvPr>
          <p:cNvSpPr/>
          <p:nvPr/>
        </p:nvSpPr>
        <p:spPr>
          <a:xfrm>
            <a:off x="3720402" y="5169025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TL=59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E5E364AF-FF42-244E-B018-3AEDF3841197}"/>
              </a:ext>
            </a:extLst>
          </p:cNvPr>
          <p:cNvCxnSpPr>
            <a:cxnSpLocks/>
          </p:cNvCxnSpPr>
          <p:nvPr/>
        </p:nvCxnSpPr>
        <p:spPr>
          <a:xfrm flipH="1" flipV="1">
            <a:off x="4560014" y="4909335"/>
            <a:ext cx="556516" cy="4024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86D36809-4FAA-1849-A7CA-BA3168FB2EE3}"/>
              </a:ext>
            </a:extLst>
          </p:cNvPr>
          <p:cNvSpPr/>
          <p:nvPr/>
        </p:nvSpPr>
        <p:spPr>
          <a:xfrm>
            <a:off x="3628489" y="572441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62B3855-8E52-C340-AFDD-0F3877004932}"/>
              </a:ext>
            </a:extLst>
          </p:cNvPr>
          <p:cNvSpPr/>
          <p:nvPr/>
        </p:nvSpPr>
        <p:spPr>
          <a:xfrm>
            <a:off x="3643362" y="5795750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9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A1AF44F-84F8-D946-B206-E6512BC412F6}"/>
              </a:ext>
            </a:extLst>
          </p:cNvPr>
          <p:cNvSpPr/>
          <p:nvPr/>
        </p:nvSpPr>
        <p:spPr>
          <a:xfrm>
            <a:off x="3679305" y="621698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TL=48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D9B8F03-3F51-704C-AFA5-E063A02F5FDB}"/>
              </a:ext>
            </a:extLst>
          </p:cNvPr>
          <p:cNvCxnSpPr>
            <a:cxnSpLocks/>
          </p:cNvCxnSpPr>
          <p:nvPr/>
        </p:nvCxnSpPr>
        <p:spPr>
          <a:xfrm flipH="1">
            <a:off x="4518917" y="5630238"/>
            <a:ext cx="494872" cy="327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F8D5441B-DA41-F242-A5CB-207AC38D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938" y="4555731"/>
            <a:ext cx="726896" cy="726896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BE8C86C6-352B-3C44-87CA-F8CAFB0C81D4}"/>
              </a:ext>
            </a:extLst>
          </p:cNvPr>
          <p:cNvCxnSpPr>
            <a:cxnSpLocks/>
          </p:cNvCxnSpPr>
          <p:nvPr/>
        </p:nvCxnSpPr>
        <p:spPr>
          <a:xfrm flipH="1" flipV="1">
            <a:off x="3184989" y="2815119"/>
            <a:ext cx="470899" cy="5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E57607B-F43C-4A48-978A-2FAE650C557D}"/>
              </a:ext>
            </a:extLst>
          </p:cNvPr>
          <p:cNvSpPr/>
          <p:nvPr/>
        </p:nvSpPr>
        <p:spPr>
          <a:xfrm>
            <a:off x="2524018" y="203085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07EF173-F94D-B245-A5BA-5D60A1B18338}"/>
              </a:ext>
            </a:extLst>
          </p:cNvPr>
          <p:cNvSpPr/>
          <p:nvPr/>
        </p:nvSpPr>
        <p:spPr>
          <a:xfrm>
            <a:off x="2568001" y="212102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90B722F-3F17-3D43-B0E6-2C66212EA415}"/>
              </a:ext>
            </a:extLst>
          </p:cNvPr>
          <p:cNvSpPr/>
          <p:nvPr/>
        </p:nvSpPr>
        <p:spPr>
          <a:xfrm>
            <a:off x="2532026" y="26244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59E1A4E-B30B-4A43-AF78-E2357B64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97" y="1978630"/>
            <a:ext cx="726896" cy="726896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xmlns="" id="{485329F2-DDBB-994D-834D-63E6F5DBC02F}"/>
              </a:ext>
            </a:extLst>
          </p:cNvPr>
          <p:cNvSpPr/>
          <p:nvPr/>
        </p:nvSpPr>
        <p:spPr>
          <a:xfrm>
            <a:off x="2005173" y="5755240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7024A85C-E1ED-6243-99F2-684962D95C3B}"/>
              </a:ext>
            </a:extLst>
          </p:cNvPr>
          <p:cNvSpPr/>
          <p:nvPr/>
        </p:nvSpPr>
        <p:spPr>
          <a:xfrm>
            <a:off x="2020046" y="582657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6E8654F6-05A1-C448-AE61-186043A4BC4F}"/>
              </a:ext>
            </a:extLst>
          </p:cNvPr>
          <p:cNvSpPr/>
          <p:nvPr/>
        </p:nvSpPr>
        <p:spPr>
          <a:xfrm>
            <a:off x="2055989" y="624781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TL=32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B530A4E0-647C-0446-B280-C93C2E6B15E6}"/>
              </a:ext>
            </a:extLst>
          </p:cNvPr>
          <p:cNvCxnSpPr>
            <a:cxnSpLocks/>
          </p:cNvCxnSpPr>
          <p:nvPr/>
        </p:nvCxnSpPr>
        <p:spPr>
          <a:xfrm flipH="1">
            <a:off x="2895600" y="5988121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E4FF38F4-F60A-CC48-ACB0-7C89611F67C7}"/>
              </a:ext>
            </a:extLst>
          </p:cNvPr>
          <p:cNvSpPr/>
          <p:nvPr/>
        </p:nvSpPr>
        <p:spPr>
          <a:xfrm>
            <a:off x="2024009" y="456172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EE18A3B-0597-9E49-AB29-5A24E672FD96}"/>
              </a:ext>
            </a:extLst>
          </p:cNvPr>
          <p:cNvSpPr/>
          <p:nvPr/>
        </p:nvSpPr>
        <p:spPr>
          <a:xfrm>
            <a:off x="2038882" y="4633060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Tree10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2709A002-FC66-FA45-8A81-E9025B9A5418}"/>
              </a:ext>
            </a:extLst>
          </p:cNvPr>
          <p:cNvSpPr/>
          <p:nvPr/>
        </p:nvSpPr>
        <p:spPr>
          <a:xfrm>
            <a:off x="2054276" y="507484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TL=55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1E585422-E405-E04A-A3F5-67027D8890D9}"/>
              </a:ext>
            </a:extLst>
          </p:cNvPr>
          <p:cNvCxnSpPr>
            <a:cxnSpLocks/>
          </p:cNvCxnSpPr>
          <p:nvPr/>
        </p:nvCxnSpPr>
        <p:spPr>
          <a:xfrm flipV="1">
            <a:off x="2380180" y="5431605"/>
            <a:ext cx="0" cy="229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0A01DC4B-C086-6D44-8C88-3D6F3CF5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38" y="4441002"/>
            <a:ext cx="726896" cy="726896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120C5C86-9140-EC4C-93E2-C55A694B3649}"/>
              </a:ext>
            </a:extLst>
          </p:cNvPr>
          <p:cNvSpPr/>
          <p:nvPr/>
        </p:nvSpPr>
        <p:spPr>
          <a:xfrm>
            <a:off x="1046251" y="467303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E0582C4-13FD-FD45-8E04-6B1ED8500907}"/>
              </a:ext>
            </a:extLst>
          </p:cNvPr>
          <p:cNvSpPr/>
          <p:nvPr/>
        </p:nvSpPr>
        <p:spPr>
          <a:xfrm>
            <a:off x="1061124" y="4744363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Tree12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20B9809E-DBE4-9E4A-99CC-E79137095BE5}"/>
              </a:ext>
            </a:extLst>
          </p:cNvPr>
          <p:cNvSpPr/>
          <p:nvPr/>
        </p:nvSpPr>
        <p:spPr>
          <a:xfrm>
            <a:off x="1076518" y="51861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B0A59DA-9A9A-6A43-A55E-EBF77E0D5E11}"/>
              </a:ext>
            </a:extLst>
          </p:cNvPr>
          <p:cNvCxnSpPr>
            <a:cxnSpLocks/>
          </p:cNvCxnSpPr>
          <p:nvPr/>
        </p:nvCxnSpPr>
        <p:spPr>
          <a:xfrm flipH="1" flipV="1">
            <a:off x="1705510" y="5609690"/>
            <a:ext cx="226032" cy="23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011FFF9B-5C36-074E-9F9D-20431042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5" y="4552307"/>
            <a:ext cx="726896" cy="726896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xmlns="" id="{D90843BD-7CF2-4141-A083-825098514608}"/>
              </a:ext>
            </a:extLst>
          </p:cNvPr>
          <p:cNvSpPr/>
          <p:nvPr/>
        </p:nvSpPr>
        <p:spPr>
          <a:xfrm>
            <a:off x="479460" y="55754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B09D25A4-5614-454B-8BD2-3FBC719BCF21}"/>
              </a:ext>
            </a:extLst>
          </p:cNvPr>
          <p:cNvSpPr/>
          <p:nvPr/>
        </p:nvSpPr>
        <p:spPr>
          <a:xfrm>
            <a:off x="494333" y="5646777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Tree11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5C1CCC0B-1405-2D49-A850-BA651458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5" y="5464993"/>
            <a:ext cx="726896" cy="72689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9D8E996A-83D8-E741-8A69-E7FF305F6DA1}"/>
              </a:ext>
            </a:extLst>
          </p:cNvPr>
          <p:cNvCxnSpPr>
            <a:cxnSpLocks/>
          </p:cNvCxnSpPr>
          <p:nvPr/>
        </p:nvCxnSpPr>
        <p:spPr>
          <a:xfrm flipH="1">
            <a:off x="1559959" y="5967573"/>
            <a:ext cx="351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BBA5F588-C2C7-6D42-A8F7-164614076410}"/>
              </a:ext>
            </a:extLst>
          </p:cNvPr>
          <p:cNvSpPr/>
          <p:nvPr/>
        </p:nvSpPr>
        <p:spPr>
          <a:xfrm>
            <a:off x="499453" y="61707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62023EB6-904F-584E-851E-4F37387430F5}"/>
              </a:ext>
            </a:extLst>
          </p:cNvPr>
          <p:cNvSpPr/>
          <p:nvPr/>
        </p:nvSpPr>
        <p:spPr>
          <a:xfrm>
            <a:off x="4617680" y="6406878"/>
            <a:ext cx="441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*NOTE: There may be multiple “best” trees!!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D131B6-21AD-2346-9260-FB43C49C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114"/>
            <a:ext cx="9137827" cy="60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647379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AA4045B-0346-014F-A4F7-D883A3CF78CF}"/>
              </a:ext>
            </a:extLst>
          </p:cNvPr>
          <p:cNvSpPr/>
          <p:nvPr/>
        </p:nvSpPr>
        <p:spPr>
          <a:xfrm>
            <a:off x="4683304" y="3256908"/>
            <a:ext cx="1758593" cy="79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1D9F62D-DD8E-C841-B6EF-E243666279E7}"/>
              </a:ext>
            </a:extLst>
          </p:cNvPr>
          <p:cNvSpPr/>
          <p:nvPr/>
        </p:nvSpPr>
        <p:spPr>
          <a:xfrm rot="17482279">
            <a:off x="4230493" y="4000995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D2E6C07-DC4F-D948-A37D-42D3FDA71C1A}"/>
              </a:ext>
            </a:extLst>
          </p:cNvPr>
          <p:cNvSpPr/>
          <p:nvPr/>
        </p:nvSpPr>
        <p:spPr>
          <a:xfrm rot="2950334">
            <a:off x="5047930" y="4008741"/>
            <a:ext cx="568936" cy="22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462445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2D6118E-BF2B-A646-8291-9A9427F9467E}"/>
              </a:ext>
            </a:extLst>
          </p:cNvPr>
          <p:cNvSpPr/>
          <p:nvPr/>
        </p:nvSpPr>
        <p:spPr>
          <a:xfrm>
            <a:off x="5461873" y="2410413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Branch swapping to traverse hills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2ACEE9-CB4D-A44C-8231-09C6232CFAB8}"/>
              </a:ext>
            </a:extLst>
          </p:cNvPr>
          <p:cNvSpPr/>
          <p:nvPr/>
        </p:nvSpPr>
        <p:spPr>
          <a:xfrm>
            <a:off x="5081728" y="1167240"/>
            <a:ext cx="3918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Success in finding “global optimum” depends on where you start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8047"/>
          </a:xfrm>
        </p:spPr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Maximum Parsimony, one character matrix can lead to multiple equally parsimonious trees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67000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  <a:endCxn id="16" idx="0"/>
          </p:cNvCxnSpPr>
          <p:nvPr/>
        </p:nvCxnSpPr>
        <p:spPr>
          <a:xfrm flipH="1">
            <a:off x="2705100" y="3629025"/>
            <a:ext cx="1428750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17" idx="0"/>
          </p:cNvCxnSpPr>
          <p:nvPr/>
        </p:nvCxnSpPr>
        <p:spPr>
          <a:xfrm>
            <a:off x="4133850" y="3629025"/>
            <a:ext cx="1492895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648200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029200" y="2819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0400" y="4953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</p:spTree>
    <p:extLst>
      <p:ext uri="{BB962C8B-B14F-4D97-AF65-F5344CB8AC3E}">
        <p14:creationId xmlns:p14="http://schemas.microsoft.com/office/powerpoint/2010/main" val="42465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cxnSp>
        <p:nvCxnSpPr>
          <p:cNvPr id="5" name="Straight Arrow Connector 4"/>
          <p:cNvCxnSpPr>
            <a:stCxn id="16" idx="2"/>
            <a:endCxn id="14" idx="0"/>
          </p:cNvCxnSpPr>
          <p:nvPr/>
        </p:nvCxnSpPr>
        <p:spPr>
          <a:xfrm>
            <a:off x="1251777" y="3248838"/>
            <a:ext cx="3122897" cy="127122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2"/>
            <a:endCxn id="14" idx="0"/>
          </p:cNvCxnSpPr>
          <p:nvPr/>
        </p:nvCxnSpPr>
        <p:spPr>
          <a:xfrm>
            <a:off x="3200400" y="3219322"/>
            <a:ext cx="1174274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9804"/>
            <a:ext cx="1741553" cy="10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14600" y="1761164"/>
            <a:ext cx="475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  <p:pic>
        <p:nvPicPr>
          <p:cNvPr id="12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20059"/>
            <a:ext cx="2805747" cy="17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 flipH="1">
            <a:off x="4374674" y="3219322"/>
            <a:ext cx="728567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4" idx="0"/>
          </p:cNvCxnSpPr>
          <p:nvPr/>
        </p:nvCxnSpPr>
        <p:spPr>
          <a:xfrm flipH="1">
            <a:off x="4374674" y="3219322"/>
            <a:ext cx="2635726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9800" y="4922563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Majority Rule Consensus Tree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91747" y="5105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5800" y="5421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5116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Exploring tree space: In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12CA1EA-EF57-0A45-BD15-482D54905AA7}"/>
              </a:ext>
            </a:extLst>
          </p:cNvPr>
          <p:cNvSpPr/>
          <p:nvPr/>
        </p:nvSpPr>
        <p:spPr>
          <a:xfrm>
            <a:off x="870349" y="1840842"/>
            <a:ext cx="80065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Use replicate heuristic searches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TBR branch-swapping or most rigorous option available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Lots and lots of random starting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726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xmlns="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Evaluating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12CA1EA-EF57-0A45-BD15-482D54905AA7}"/>
              </a:ext>
            </a:extLst>
          </p:cNvPr>
          <p:cNvSpPr/>
          <p:nvPr/>
        </p:nvSpPr>
        <p:spPr>
          <a:xfrm>
            <a:off x="369870" y="1140431"/>
            <a:ext cx="850700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Given a ”best tree”, how to evaluate support?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Non-parametric </a:t>
            </a:r>
            <a:r>
              <a:rPr lang="en-US" sz="3200" dirty="0">
                <a:solidFill>
                  <a:srgbClr val="FF0000"/>
                </a:solidFill>
              </a:rPr>
              <a:t>bootstrapping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2800" b="1" dirty="0"/>
              <a:t>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Randomly resample (with replacement) the columns of your character matrix to make a </a:t>
            </a:r>
            <a:r>
              <a:rPr lang="en-US" sz="2800" dirty="0" err="1"/>
              <a:t>pseudoreplicate</a:t>
            </a:r>
            <a:r>
              <a:rPr lang="en-US" sz="2800" dirty="0"/>
              <a:t> data set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Build a new tree from each </a:t>
            </a:r>
            <a:r>
              <a:rPr lang="en-US" sz="2800" dirty="0" err="1"/>
              <a:t>pseudoreplicate</a:t>
            </a:r>
            <a:endParaRPr lang="en-US" sz="2800" dirty="0"/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Repeat 100 to 1000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368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3935"/>
          </a:xfrm>
        </p:spPr>
        <p:txBody>
          <a:bodyPr/>
          <a:lstStyle/>
          <a:p>
            <a:r>
              <a:rPr lang="en-US" dirty="0"/>
              <a:t>Bootstrapping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933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5362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18564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5192899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983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1447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Pseudoreplicate Matrices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1078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12" name="Straight Arrow Connector 11"/>
          <p:cNvCxnSpPr>
            <a:stCxn id="1025" idx="3"/>
            <a:endCxn id="1026" idx="1"/>
          </p:cNvCxnSpPr>
          <p:nvPr/>
        </p:nvCxnSpPr>
        <p:spPr>
          <a:xfrm flipV="1">
            <a:off x="2019300" y="2414588"/>
            <a:ext cx="1600200" cy="17526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5" idx="3"/>
            <a:endCxn id="1027" idx="1"/>
          </p:cNvCxnSpPr>
          <p:nvPr/>
        </p:nvCxnSpPr>
        <p:spPr>
          <a:xfrm>
            <a:off x="2019300" y="4167188"/>
            <a:ext cx="16002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5" idx="3"/>
            <a:endCxn id="1028" idx="1"/>
          </p:cNvCxnSpPr>
          <p:nvPr/>
        </p:nvCxnSpPr>
        <p:spPr>
          <a:xfrm>
            <a:off x="2019300" y="4167188"/>
            <a:ext cx="1600200" cy="16764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27" idx="3"/>
          </p:cNvCxnSpPr>
          <p:nvPr/>
        </p:nvCxnSpPr>
        <p:spPr>
          <a:xfrm flipV="1">
            <a:off x="5334000" y="4167187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351585" y="2414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60377" y="5843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Internal nodes</a:t>
            </a:r>
            <a:r>
              <a:rPr lang="en-US" sz="2800" dirty="0"/>
              <a:t>: Hypothetical ancestors; terminal nodes are </a:t>
            </a:r>
            <a:r>
              <a:rPr lang="en-US" sz="2800" i="1" dirty="0"/>
              <a:t>descended</a:t>
            </a:r>
            <a:r>
              <a:rPr lang="en-US" sz="2800" dirty="0"/>
              <a:t> from these ancestors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Oval 38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5843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5580"/>
          </a:xfrm>
        </p:spPr>
        <p:txBody>
          <a:bodyPr/>
          <a:lstStyle/>
          <a:p>
            <a:r>
              <a:rPr lang="en-US" dirty="0"/>
              <a:t>Bootstrapping Values</a:t>
            </a:r>
          </a:p>
        </p:txBody>
      </p:sp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68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96463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5370798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5646" y="1447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28" name="Straight Arrow Connector 27"/>
          <p:cNvCxnSpPr>
            <a:stCxn id="13" idx="3"/>
            <a:endCxn id="22" idx="1"/>
          </p:cNvCxnSpPr>
          <p:nvPr/>
        </p:nvCxnSpPr>
        <p:spPr>
          <a:xfrm>
            <a:off x="2857500" y="4382682"/>
            <a:ext cx="2989385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29" idx="3"/>
            <a:endCxn id="22" idx="1"/>
          </p:cNvCxnSpPr>
          <p:nvPr/>
        </p:nvCxnSpPr>
        <p:spPr>
          <a:xfrm>
            <a:off x="2819400" y="2592487"/>
            <a:ext cx="3027485" cy="179019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30" idx="3"/>
            <a:endCxn id="22" idx="1"/>
          </p:cNvCxnSpPr>
          <p:nvPr/>
        </p:nvCxnSpPr>
        <p:spPr>
          <a:xfrm flipV="1">
            <a:off x="2757191" y="4382682"/>
            <a:ext cx="3089694" cy="173171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85" y="3390214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229600" y="4038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0000" y="4431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81800" y="4750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3461" y="5410200"/>
            <a:ext cx="4144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representing percentage of bootstrap trees agreeing with “best tree” are then used to annotate nodes in tree</a:t>
            </a:r>
          </a:p>
        </p:txBody>
      </p:sp>
    </p:spTree>
    <p:extLst>
      <p:ext uri="{BB962C8B-B14F-4D97-AF65-F5344CB8AC3E}">
        <p14:creationId xmlns:p14="http://schemas.microsoft.com/office/powerpoint/2010/main" val="28867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the percent of bootstrap trees in which a certain node or branch was found to exist.</a:t>
            </a:r>
          </a:p>
          <a:p>
            <a:endParaRPr lang="en-US" sz="2400" dirty="0"/>
          </a:p>
          <a:p>
            <a:pPr lvl="1"/>
            <a:r>
              <a:rPr lang="en-US" sz="2000" dirty="0"/>
              <a:t>e.g., “Node has 75% bootstrap support.”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Values under ~70-80 are generally considered “poor”</a:t>
            </a:r>
          </a:p>
        </p:txBody>
      </p:sp>
      <p:pic>
        <p:nvPicPr>
          <p:cNvPr id="4" name="Picture 5" descr="C:\Users\Steve\Dropbox\Lab 5\pars1.png">
            <a:extLst>
              <a:ext uri="{FF2B5EF4-FFF2-40B4-BE49-F238E27FC236}">
                <a16:creationId xmlns:a16="http://schemas.microsoft.com/office/drawing/2014/main" xmlns="" id="{6F66D3B5-7C4C-1941-A7BE-36FDF817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2" y="4307709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C9C2FA-9560-BB40-9DC2-C87EF42DAB87}"/>
              </a:ext>
            </a:extLst>
          </p:cNvPr>
          <p:cNvSpPr txBox="1"/>
          <p:nvPr/>
        </p:nvSpPr>
        <p:spPr>
          <a:xfrm>
            <a:off x="3013667" y="495609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8576FF-F342-E546-9A63-CBE50EA4B1CD}"/>
              </a:ext>
            </a:extLst>
          </p:cNvPr>
          <p:cNvSpPr txBox="1"/>
          <p:nvPr/>
        </p:nvSpPr>
        <p:spPr>
          <a:xfrm>
            <a:off x="2404067" y="534876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61AE04-94E3-874B-8713-3E88E90BCEDE}"/>
              </a:ext>
            </a:extLst>
          </p:cNvPr>
          <p:cNvSpPr txBox="1"/>
          <p:nvPr/>
        </p:nvSpPr>
        <p:spPr>
          <a:xfrm>
            <a:off x="1565867" y="566818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6F7DAC3-D350-884E-9C40-47E7E7F21821}"/>
              </a:ext>
            </a:extLst>
          </p:cNvPr>
          <p:cNvCxnSpPr>
            <a:stCxn id="9" idx="1"/>
            <a:endCxn id="6" idx="2"/>
          </p:cNvCxnSpPr>
          <p:nvPr/>
        </p:nvCxnSpPr>
        <p:spPr>
          <a:xfrm flipH="1" flipV="1">
            <a:off x="2746967" y="5718095"/>
            <a:ext cx="3022259" cy="29381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02DBC0-F0F1-BE43-A422-11951CD87E7E}"/>
              </a:ext>
            </a:extLst>
          </p:cNvPr>
          <p:cNvSpPr txBox="1"/>
          <p:nvPr/>
        </p:nvSpPr>
        <p:spPr>
          <a:xfrm>
            <a:off x="5769226" y="5550245"/>
            <a:ext cx="3191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values are derived from </a:t>
            </a:r>
            <a:r>
              <a:rPr lang="en-US" dirty="0" err="1"/>
              <a:t>pseudoreplicates</a:t>
            </a:r>
            <a:r>
              <a:rPr lang="en-US" dirty="0"/>
              <a:t> (not the original data matrix) </a:t>
            </a:r>
          </a:p>
        </p:txBody>
      </p:sp>
    </p:spTree>
    <p:extLst>
      <p:ext uri="{BB962C8B-B14F-4D97-AF65-F5344CB8AC3E}">
        <p14:creationId xmlns:p14="http://schemas.microsoft.com/office/powerpoint/2010/main" val="340861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Today’s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/>
              <a:t>Data file contains a variety of lizards, snakes, and tuatara</a:t>
            </a:r>
          </a:p>
          <a:p>
            <a:endParaRPr lang="en-US" sz="2800"/>
          </a:p>
          <a:p>
            <a:r>
              <a:rPr lang="en-US" sz="2800"/>
              <a:t>Data borrowed from Douglas et al. 2010:</a:t>
            </a:r>
          </a:p>
          <a:p>
            <a:pPr lvl="1"/>
            <a:r>
              <a:rPr lang="en-US" sz="2400"/>
              <a:t>“Conservation phylogenetics of helodermatid lizards using multiple molecular markers and a supertree approach”</a:t>
            </a:r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endParaRPr lang="en-US" sz="2800" dirty="0"/>
          </a:p>
        </p:txBody>
      </p:sp>
      <p:pic>
        <p:nvPicPr>
          <p:cNvPr id="4" name="Picture 2" descr="http://upload.wikimedia.org/wikipedia/commons/a/ab/Gila_monster2.JPG">
            <a:extLst>
              <a:ext uri="{FF2B5EF4-FFF2-40B4-BE49-F238E27FC236}">
                <a16:creationId xmlns:a16="http://schemas.microsoft.com/office/drawing/2014/main" xmlns="" id="{99D65902-0EC3-D145-9F34-CCF1DA06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7" y="4470866"/>
            <a:ext cx="2902487" cy="21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aliforniaherps.com/lizards/images/hscinctumasdm8092.jpg">
            <a:extLst>
              <a:ext uri="{FF2B5EF4-FFF2-40B4-BE49-F238E27FC236}">
                <a16:creationId xmlns:a16="http://schemas.microsoft.com/office/drawing/2014/main" xmlns="" id="{84042D61-16E0-AE42-AA84-A40DF54E1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 bwMode="auto">
          <a:xfrm>
            <a:off x="5417049" y="4448710"/>
            <a:ext cx="3401018" cy="21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 - lizards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4038600" cy="26995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9755" y="1673225"/>
            <a:ext cx="3535489" cy="4718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8" y="3733800"/>
            <a:ext cx="4035902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Outgroups:</a:t>
            </a:r>
            <a:br>
              <a:rPr lang="en-US" sz="4000" dirty="0"/>
            </a:br>
            <a:r>
              <a:rPr lang="en-US" sz="4000" dirty="0"/>
              <a:t>Snakes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Order: </a:t>
            </a:r>
            <a:r>
              <a:rPr lang="en-US" sz="2800" dirty="0" err="1"/>
              <a:t>Squamata</a:t>
            </a:r>
            <a:endParaRPr lang="en-US" sz="2800" dirty="0"/>
          </a:p>
          <a:p>
            <a:r>
              <a:rPr lang="en-US" sz="2800" dirty="0"/>
              <a:t>Suborder: </a:t>
            </a:r>
            <a:r>
              <a:rPr lang="en-US" sz="2800" dirty="0" err="1"/>
              <a:t>Serpentes</a:t>
            </a:r>
            <a:endParaRPr lang="en-US" sz="2800" dirty="0"/>
          </a:p>
        </p:txBody>
      </p:sp>
      <p:pic>
        <p:nvPicPr>
          <p:cNvPr id="12290" name="Picture 2" descr="http://upload.wikimedia.org/wikipedia/commons/9/90/Boa_constrictor,_Va%C5%88kovka,_Brno_(2)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03" y="317643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32" y="3188414"/>
            <a:ext cx="4035902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Sphenodon</a:t>
            </a:r>
            <a:r>
              <a:rPr lang="en-US" sz="4000" dirty="0"/>
              <a:t> </a:t>
            </a:r>
            <a:r>
              <a:rPr lang="en-US" sz="4000" dirty="0" err="1"/>
              <a:t>punctatus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Order: </a:t>
            </a:r>
            <a:r>
              <a:rPr lang="en-US" sz="2400" dirty="0" err="1"/>
              <a:t>Rhynchocephalia</a:t>
            </a:r>
            <a:endParaRPr lang="en-US" sz="2400" dirty="0"/>
          </a:p>
          <a:p>
            <a:r>
              <a:rPr lang="en-US" sz="2400" dirty="0"/>
              <a:t>Family: </a:t>
            </a:r>
            <a:r>
              <a:rPr lang="en-US" sz="2400" dirty="0" err="1"/>
              <a:t>Sphenodontidae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Only members of their order</a:t>
            </a:r>
          </a:p>
          <a:p>
            <a:endParaRPr lang="en-US" sz="2400" dirty="0"/>
          </a:p>
          <a:p>
            <a:r>
              <a:rPr lang="en-US" sz="2400" dirty="0"/>
              <a:t>Endemic to New Zealand</a:t>
            </a:r>
          </a:p>
        </p:txBody>
      </p:sp>
      <p:pic>
        <p:nvPicPr>
          <p:cNvPr id="11268" name="Picture 4" descr="http://upload.wikimedia.org/wikipedia/commons/7/75/Sphenodon_punctatus_in_Waikanae%2C_New_Zealan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7775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2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Update class materials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cs typeface="Courier New" panose="02070309020205020404" pitchFamily="49" charset="0"/>
              </a:rPr>
              <a:t>Download lab5.tar.gz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lab5.tar.gz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Root</a:t>
            </a:r>
            <a:r>
              <a:rPr lang="en-US" sz="2800" dirty="0"/>
              <a:t>: Common ancestor of all nodes in the tree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 29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0033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Clade</a:t>
            </a:r>
            <a:r>
              <a:rPr lang="en-US" sz="2800" dirty="0"/>
              <a:t>: Group including an ancestral node and all of its descendants (=</a:t>
            </a:r>
            <a:r>
              <a:rPr lang="en-US" sz="2800" i="1" dirty="0" err="1"/>
              <a:t>monophyly</a:t>
            </a:r>
            <a:r>
              <a:rPr lang="en-US" sz="2800" dirty="0"/>
              <a:t>)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 29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35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IMPORTANT: </a:t>
            </a:r>
            <a:r>
              <a:rPr lang="en-US" sz="2400" dirty="0"/>
              <a:t>Rotating internal nodes does not change the tree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urved Right Arrow 59">
            <a:extLst>
              <a:ext uri="{FF2B5EF4-FFF2-40B4-BE49-F238E27FC236}">
                <a16:creationId xmlns:a16="http://schemas.microsoft.com/office/drawing/2014/main" xmlns="" id="{0B7ABE11-0296-5A40-B7BB-A17F207214AD}"/>
              </a:ext>
            </a:extLst>
          </p:cNvPr>
          <p:cNvSpPr/>
          <p:nvPr/>
        </p:nvSpPr>
        <p:spPr>
          <a:xfrm>
            <a:off x="2054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urved Right Arrow 63">
            <a:extLst>
              <a:ext uri="{FF2B5EF4-FFF2-40B4-BE49-F238E27FC236}">
                <a16:creationId xmlns:a16="http://schemas.microsoft.com/office/drawing/2014/main" xmlns="" id="{99AD906F-F9E0-B845-ABC3-29F852FBBE6F}"/>
              </a:ext>
            </a:extLst>
          </p:cNvPr>
          <p:cNvSpPr/>
          <p:nvPr/>
        </p:nvSpPr>
        <p:spPr>
          <a:xfrm flipH="1">
            <a:off x="3197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3223</TotalTime>
  <Words>1707</Words>
  <Application>Microsoft Macintosh PowerPoint</Application>
  <PresentationFormat>On-screen Show (4:3)</PresentationFormat>
  <Paragraphs>413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Calibri</vt:lpstr>
      <vt:lpstr>Calibri Light</vt:lpstr>
      <vt:lpstr>Courier New</vt:lpstr>
      <vt:lpstr>Wingdings</vt:lpstr>
      <vt:lpstr>Arial</vt:lpstr>
      <vt:lpstr>Office Theme</vt:lpstr>
      <vt:lpstr>Lab 5: Phylogenetics I – Tree Thinking and Maximum Parsimony</vt:lpstr>
      <vt:lpstr>PowerPoint Presentation</vt:lpstr>
      <vt:lpstr>Basics of Trees</vt:lpstr>
      <vt:lpstr>Terminal nodes: Represent organisms (e.g. species) or DNA sequences for which we have data</vt:lpstr>
      <vt:lpstr>Branches: Connect nodes and represent paths of shared ancestry</vt:lpstr>
      <vt:lpstr>Internal nodes: Hypothetical ancestors; terminal nodes are descended from these ancestors</vt:lpstr>
      <vt:lpstr>Root: Common ancestor of all nodes in the tree</vt:lpstr>
      <vt:lpstr>Clade: Group including an ancestral node and all of its descendants (=monophyly)</vt:lpstr>
      <vt:lpstr>IMPORTANT: Rotating internal nodes does not change the tree</vt:lpstr>
      <vt:lpstr>These trees are equivalent</vt:lpstr>
      <vt:lpstr>These trees are also equivalent</vt:lpstr>
      <vt:lpstr>What does this mean? Trees are read from root to terminal node, NOT right to left</vt:lpstr>
      <vt:lpstr>Trees illustrate patterns of shared ancestry</vt:lpstr>
      <vt:lpstr>Length of branches can show different information</vt:lpstr>
      <vt:lpstr>Trees can also vary in level of resolution</vt:lpstr>
      <vt:lpstr>Rooted vs unrooted trees</vt:lpstr>
      <vt:lpstr>Why is rooting useful?</vt:lpstr>
      <vt:lpstr>“Ancestral” and “Derived” are Relative</vt:lpstr>
      <vt:lpstr>Apomorphies: Derived States</vt:lpstr>
      <vt:lpstr>Homoplasy: Shared states due to independent origin</vt:lpstr>
      <vt:lpstr>More Terminology: Describing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Equally Parsimonious Trees</vt:lpstr>
      <vt:lpstr>Multiple Equally Parsimonious Trees</vt:lpstr>
      <vt:lpstr>PowerPoint Presentation</vt:lpstr>
      <vt:lpstr>PowerPoint Presentation</vt:lpstr>
      <vt:lpstr>Bootstrapping</vt:lpstr>
      <vt:lpstr>Bootstrapping Values</vt:lpstr>
      <vt:lpstr>Bootstrap Values</vt:lpstr>
      <vt:lpstr>Today’s Lab</vt:lpstr>
      <vt:lpstr>Outgroups - lizards</vt:lpstr>
      <vt:lpstr>Outgroups: Snakes</vt:lpstr>
      <vt:lpstr>Sphenodon punctatus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257</cp:revision>
  <cp:lastPrinted>2014-01-15T01:50:06Z</cp:lastPrinted>
  <dcterms:created xsi:type="dcterms:W3CDTF">2006-08-16T00:00:00Z</dcterms:created>
  <dcterms:modified xsi:type="dcterms:W3CDTF">2018-02-21T02:23:12Z</dcterms:modified>
</cp:coreProperties>
</file>